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4"/>
  </p:notesMasterIdLst>
  <p:sldIdLst>
    <p:sldId id="256" r:id="rId2"/>
    <p:sldId id="791" r:id="rId3"/>
    <p:sldId id="792" r:id="rId4"/>
    <p:sldId id="808" r:id="rId5"/>
    <p:sldId id="809" r:id="rId6"/>
    <p:sldId id="810" r:id="rId7"/>
    <p:sldId id="811" r:id="rId8"/>
    <p:sldId id="813" r:id="rId9"/>
    <p:sldId id="814" r:id="rId10"/>
    <p:sldId id="793" r:id="rId11"/>
    <p:sldId id="806" r:id="rId12"/>
    <p:sldId id="807" r:id="rId13"/>
  </p:sldIdLst>
  <p:sldSz cx="9144000" cy="5143500" type="screen16x9"/>
  <p:notesSz cx="6858000" cy="9144000"/>
  <p:embeddedFontLst>
    <p:embeddedFont>
      <p:font typeface="Merriweather" panose="020B0604020202020204" charset="-52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9" userDrawn="1">
          <p15:clr>
            <a:srgbClr val="A4A3A4"/>
          </p15:clr>
        </p15:guide>
        <p15:guide id="2" pos="249" userDrawn="1">
          <p15:clr>
            <a:srgbClr val="A4A3A4"/>
          </p15:clr>
        </p15:guide>
        <p15:guide id="3" pos="5511" userDrawn="1">
          <p15:clr>
            <a:srgbClr val="A4A3A4"/>
          </p15:clr>
        </p15:guide>
        <p15:guide id="4" orient="horz" pos="237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3016" userDrawn="1">
          <p15:clr>
            <a:srgbClr val="A4A3A4"/>
          </p15:clr>
        </p15:guide>
        <p15:guide id="7" pos="2064" userDrawn="1">
          <p15:clr>
            <a:srgbClr val="A4A3A4"/>
          </p15:clr>
        </p15:guide>
        <p15:guide id="8" pos="3696" userDrawn="1">
          <p15:clr>
            <a:srgbClr val="A4A3A4"/>
          </p15:clr>
        </p15:guide>
        <p15:guide id="9" pos="1882" userDrawn="1">
          <p15:clr>
            <a:srgbClr val="A4A3A4"/>
          </p15:clr>
        </p15:guide>
        <p15:guide id="10" pos="3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D6C89"/>
    <a:srgbClr val="951B2C"/>
    <a:srgbClr val="7D8BA7"/>
    <a:srgbClr val="C8CEDA"/>
    <a:srgbClr val="ADADAD"/>
    <a:srgbClr val="212B73"/>
    <a:srgbClr val="EFEFEF"/>
    <a:srgbClr val="151136"/>
    <a:srgbClr val="B6BECE"/>
    <a:srgbClr val="00373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46" autoAdjust="0"/>
    <p:restoredTop sz="95501" autoAdjust="0"/>
  </p:normalViewPr>
  <p:slideViewPr>
    <p:cSldViewPr snapToGrid="0" showGuides="1">
      <p:cViewPr varScale="1">
        <p:scale>
          <a:sx n="112" d="100"/>
          <a:sy n="112" d="100"/>
        </p:scale>
        <p:origin x="106" y="72"/>
      </p:cViewPr>
      <p:guideLst>
        <p:guide orient="horz" pos="3049"/>
        <p:guide pos="249"/>
        <p:guide pos="5511"/>
        <p:guide orient="horz" pos="237"/>
        <p:guide pos="2767"/>
        <p:guide pos="3016"/>
        <p:guide pos="2064"/>
        <p:guide pos="3696"/>
        <p:guide pos="1882"/>
        <p:guide pos="3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34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45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B9E7-7859-4D30-A38F-457CE56125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6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8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7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F394D-A24F-4D3B-936C-7A199809828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0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1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22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4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78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35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4218" y="1208751"/>
            <a:ext cx="8208809" cy="743793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600" dirty="0" smtClean="0">
                <a:latin typeface="+mj-lt"/>
              </a:rPr>
              <a:t>«Глагол как часть речи»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99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2"/>
          <p:cNvSpPr txBox="1">
            <a:spLocks/>
          </p:cNvSpPr>
          <p:nvPr/>
        </p:nvSpPr>
        <p:spPr>
          <a:xfrm>
            <a:off x="351799" y="158479"/>
            <a:ext cx="8427491" cy="834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глагол может играть любую синтаксическую роль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в предложении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81066" y="1023009"/>
            <a:ext cx="2881312" cy="53162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Сказуемое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81066" y="1689109"/>
            <a:ext cx="2881312" cy="53162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Подлежащее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74510" y="2339365"/>
            <a:ext cx="3159254" cy="531627"/>
          </a:xfrm>
          <a:prstGeom prst="roundRect">
            <a:avLst>
              <a:gd name="adj" fmla="val 50000"/>
            </a:avLst>
          </a:prstGeom>
          <a:solidFill>
            <a:srgbClr val="95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Обстоятельство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03798" y="1023009"/>
            <a:ext cx="3132000" cy="531627"/>
          </a:xfrm>
          <a:prstGeom prst="roundRect">
            <a:avLst>
              <a:gd name="adj" fmla="val 50000"/>
            </a:avLst>
          </a:prstGeom>
          <a:solidFill>
            <a:srgbClr val="95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Определение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03798" y="1689109"/>
            <a:ext cx="3129966" cy="531627"/>
          </a:xfrm>
          <a:prstGeom prst="roundRect">
            <a:avLst>
              <a:gd name="adj" fmla="val 50000"/>
            </a:avLst>
          </a:prstGeom>
          <a:solidFill>
            <a:srgbClr val="95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Дополнение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9" name="Текст 2"/>
          <p:cNvSpPr txBox="1">
            <a:spLocks/>
          </p:cNvSpPr>
          <p:nvPr/>
        </p:nvSpPr>
        <p:spPr>
          <a:xfrm>
            <a:off x="1381066" y="2619958"/>
            <a:ext cx="5022801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Жить значит мыслить. </a:t>
            </a:r>
            <a:endParaRPr lang="ru-RU" sz="2400" b="1" i="1" dirty="0" smtClean="0">
              <a:solidFill>
                <a:schemeClr val="tx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82951" y="3078469"/>
            <a:ext cx="72000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3377545" y="3078469"/>
            <a:ext cx="1188000" cy="104274"/>
            <a:chOff x="2157663" y="3785937"/>
            <a:chExt cx="1323474" cy="104274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2157663" y="3785937"/>
              <a:ext cx="1323474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157663" y="3890211"/>
              <a:ext cx="1323474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Текст 2"/>
          <p:cNvSpPr txBox="1">
            <a:spLocks/>
          </p:cNvSpPr>
          <p:nvPr/>
        </p:nvSpPr>
        <p:spPr>
          <a:xfrm>
            <a:off x="1381066" y="3329502"/>
            <a:ext cx="6647064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Я зашёл взять книгу.  </a:t>
            </a:r>
            <a:endParaRPr lang="ru-RU" sz="2400" b="1" i="1" dirty="0" smtClean="0">
              <a:solidFill>
                <a:schemeClr val="tx1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694130" y="3736740"/>
            <a:ext cx="792000" cy="0"/>
          </a:xfrm>
          <a:prstGeom prst="line">
            <a:avLst/>
          </a:prstGeom>
          <a:ln w="12700">
            <a:solidFill>
              <a:srgbClr val="951B2C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1718688" y="3733703"/>
            <a:ext cx="864000" cy="104274"/>
            <a:chOff x="2157663" y="3785937"/>
            <a:chExt cx="1323474" cy="104274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2157663" y="3785937"/>
              <a:ext cx="1323474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157663" y="3890211"/>
              <a:ext cx="1323474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Текст 2"/>
          <p:cNvSpPr txBox="1">
            <a:spLocks/>
          </p:cNvSpPr>
          <p:nvPr/>
        </p:nvSpPr>
        <p:spPr>
          <a:xfrm>
            <a:off x="1381066" y="4137905"/>
            <a:ext cx="8003566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chemeClr val="tx1"/>
                </a:solidFill>
              </a:rPr>
              <a:t>Желание вернуться домой было невыносимым. </a:t>
            </a:r>
            <a:endParaRPr lang="ru-RU" sz="2400" b="1" i="1" dirty="0" smtClean="0">
              <a:solidFill>
                <a:schemeClr val="tx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 flipV="1">
            <a:off x="2758981" y="4599660"/>
            <a:ext cx="1488037" cy="45719"/>
          </a:xfrm>
          <a:custGeom>
            <a:avLst/>
            <a:gdLst>
              <a:gd name="connsiteX0" fmla="*/ 0 w 2201838"/>
              <a:gd name="connsiteY0" fmla="*/ 327551 h 350317"/>
              <a:gd name="connsiteX1" fmla="*/ 154674 w 2201838"/>
              <a:gd name="connsiteY1" fmla="*/ 4554 h 350317"/>
              <a:gd name="connsiteX2" fmla="*/ 291152 w 2201838"/>
              <a:gd name="connsiteY2" fmla="*/ 336650 h 350317"/>
              <a:gd name="connsiteX3" fmla="*/ 427630 w 2201838"/>
              <a:gd name="connsiteY3" fmla="*/ 9103 h 350317"/>
              <a:gd name="connsiteX4" fmla="*/ 577755 w 2201838"/>
              <a:gd name="connsiteY4" fmla="*/ 336650 h 350317"/>
              <a:gd name="connsiteX5" fmla="*/ 691486 w 2201838"/>
              <a:gd name="connsiteY5" fmla="*/ 18202 h 350317"/>
              <a:gd name="connsiteX6" fmla="*/ 832513 w 2201838"/>
              <a:gd name="connsiteY6" fmla="*/ 350297 h 350317"/>
              <a:gd name="connsiteX7" fmla="*/ 932597 w 2201838"/>
              <a:gd name="connsiteY7" fmla="*/ 5 h 350317"/>
              <a:gd name="connsiteX8" fmla="*/ 1069074 w 2201838"/>
              <a:gd name="connsiteY8" fmla="*/ 345748 h 350317"/>
              <a:gd name="connsiteX9" fmla="*/ 1182806 w 2201838"/>
              <a:gd name="connsiteY9" fmla="*/ 9103 h 350317"/>
              <a:gd name="connsiteX10" fmla="*/ 1310185 w 2201838"/>
              <a:gd name="connsiteY10" fmla="*/ 345748 h 350317"/>
              <a:gd name="connsiteX11" fmla="*/ 1419367 w 2201838"/>
              <a:gd name="connsiteY11" fmla="*/ 5 h 350317"/>
              <a:gd name="connsiteX12" fmla="*/ 1542197 w 2201838"/>
              <a:gd name="connsiteY12" fmla="*/ 336650 h 350317"/>
              <a:gd name="connsiteX13" fmla="*/ 1642280 w 2201838"/>
              <a:gd name="connsiteY13" fmla="*/ 4554 h 350317"/>
              <a:gd name="connsiteX14" fmla="*/ 1756012 w 2201838"/>
              <a:gd name="connsiteY14" fmla="*/ 350297 h 350317"/>
              <a:gd name="connsiteX15" fmla="*/ 1874292 w 2201838"/>
              <a:gd name="connsiteY15" fmla="*/ 5 h 350317"/>
              <a:gd name="connsiteX16" fmla="*/ 1969827 w 2201838"/>
              <a:gd name="connsiteY16" fmla="*/ 341199 h 350317"/>
              <a:gd name="connsiteX17" fmla="*/ 2083558 w 2201838"/>
              <a:gd name="connsiteY17" fmla="*/ 4554 h 350317"/>
              <a:gd name="connsiteX18" fmla="*/ 2201838 w 2201838"/>
              <a:gd name="connsiteY18" fmla="*/ 341199 h 350317"/>
              <a:gd name="connsiteX19" fmla="*/ 2201838 w 2201838"/>
              <a:gd name="connsiteY19" fmla="*/ 341199 h 35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01838" h="350317">
                <a:moveTo>
                  <a:pt x="0" y="327551"/>
                </a:moveTo>
                <a:cubicBezTo>
                  <a:pt x="53074" y="165294"/>
                  <a:pt x="106149" y="3037"/>
                  <a:pt x="154674" y="4554"/>
                </a:cubicBezTo>
                <a:cubicBezTo>
                  <a:pt x="203199" y="6070"/>
                  <a:pt x="245659" y="335892"/>
                  <a:pt x="291152" y="336650"/>
                </a:cubicBezTo>
                <a:cubicBezTo>
                  <a:pt x="336645" y="337408"/>
                  <a:pt x="379863" y="9103"/>
                  <a:pt x="427630" y="9103"/>
                </a:cubicBezTo>
                <a:cubicBezTo>
                  <a:pt x="475397" y="9103"/>
                  <a:pt x="533779" y="335134"/>
                  <a:pt x="577755" y="336650"/>
                </a:cubicBezTo>
                <a:cubicBezTo>
                  <a:pt x="621731" y="338166"/>
                  <a:pt x="649026" y="15927"/>
                  <a:pt x="691486" y="18202"/>
                </a:cubicBezTo>
                <a:cubicBezTo>
                  <a:pt x="733946" y="20476"/>
                  <a:pt x="792328" y="353330"/>
                  <a:pt x="832513" y="350297"/>
                </a:cubicBezTo>
                <a:cubicBezTo>
                  <a:pt x="872698" y="347264"/>
                  <a:pt x="893170" y="763"/>
                  <a:pt x="932597" y="5"/>
                </a:cubicBezTo>
                <a:cubicBezTo>
                  <a:pt x="972024" y="-753"/>
                  <a:pt x="1027373" y="344232"/>
                  <a:pt x="1069074" y="345748"/>
                </a:cubicBezTo>
                <a:cubicBezTo>
                  <a:pt x="1110775" y="347264"/>
                  <a:pt x="1142621" y="9103"/>
                  <a:pt x="1182806" y="9103"/>
                </a:cubicBezTo>
                <a:cubicBezTo>
                  <a:pt x="1222991" y="9103"/>
                  <a:pt x="1270758" y="347264"/>
                  <a:pt x="1310185" y="345748"/>
                </a:cubicBezTo>
                <a:cubicBezTo>
                  <a:pt x="1349612" y="344232"/>
                  <a:pt x="1380698" y="1521"/>
                  <a:pt x="1419367" y="5"/>
                </a:cubicBezTo>
                <a:cubicBezTo>
                  <a:pt x="1458036" y="-1511"/>
                  <a:pt x="1505045" y="335892"/>
                  <a:pt x="1542197" y="336650"/>
                </a:cubicBezTo>
                <a:cubicBezTo>
                  <a:pt x="1579349" y="337408"/>
                  <a:pt x="1606644" y="2280"/>
                  <a:pt x="1642280" y="4554"/>
                </a:cubicBezTo>
                <a:cubicBezTo>
                  <a:pt x="1677916" y="6828"/>
                  <a:pt x="1717343" y="351055"/>
                  <a:pt x="1756012" y="350297"/>
                </a:cubicBezTo>
                <a:cubicBezTo>
                  <a:pt x="1794681" y="349539"/>
                  <a:pt x="1838656" y="1521"/>
                  <a:pt x="1874292" y="5"/>
                </a:cubicBezTo>
                <a:cubicBezTo>
                  <a:pt x="1909928" y="-1511"/>
                  <a:pt x="1934949" y="340441"/>
                  <a:pt x="1969827" y="341199"/>
                </a:cubicBezTo>
                <a:cubicBezTo>
                  <a:pt x="2004705" y="341957"/>
                  <a:pt x="2044890" y="4554"/>
                  <a:pt x="2083558" y="4554"/>
                </a:cubicBezTo>
                <a:cubicBezTo>
                  <a:pt x="2122226" y="4554"/>
                  <a:pt x="2201838" y="341199"/>
                  <a:pt x="2201838" y="341199"/>
                </a:cubicBezTo>
                <a:lnTo>
                  <a:pt x="2201838" y="341199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5" grpId="0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92187" y="864740"/>
          <a:ext cx="8356526" cy="3955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6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9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8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8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8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A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A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8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DAD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8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Текст 2"/>
          <p:cNvSpPr txBox="1">
            <a:spLocks/>
          </p:cNvSpPr>
          <p:nvPr/>
        </p:nvSpPr>
        <p:spPr>
          <a:xfrm>
            <a:off x="962339" y="325700"/>
            <a:ext cx="7215112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 smtClean="0">
                <a:solidFill>
                  <a:srgbClr val="5D6C89"/>
                </a:solidFill>
              </a:rPr>
              <a:t>Глагол</a:t>
            </a:r>
            <a:endParaRPr lang="ru-RU" sz="3200" b="1" dirty="0" smtClean="0">
              <a:solidFill>
                <a:srgbClr val="5D6C89"/>
              </a:solidFill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386379" y="901605"/>
            <a:ext cx="4816245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Общее значение</a:t>
            </a:r>
            <a:endParaRPr lang="ru-RU" sz="2400" b="1" dirty="0" smtClean="0">
              <a:solidFill>
                <a:schemeClr val="accent2"/>
              </a:solidFill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442242" y="2555169"/>
            <a:ext cx="4760382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455A64"/>
                </a:solidFill>
              </a:rPr>
              <a:t>Признаки</a:t>
            </a:r>
            <a:endParaRPr lang="ru-RU" sz="2400" b="1" dirty="0" smtClean="0">
              <a:solidFill>
                <a:srgbClr val="455A64"/>
              </a:solidFill>
            </a:endParaRPr>
          </a:p>
        </p:txBody>
      </p:sp>
      <p:sp>
        <p:nvSpPr>
          <p:cNvPr id="26" name="Текст 2"/>
          <p:cNvSpPr txBox="1">
            <a:spLocks/>
          </p:cNvSpPr>
          <p:nvPr/>
        </p:nvSpPr>
        <p:spPr>
          <a:xfrm>
            <a:off x="432356" y="4285423"/>
            <a:ext cx="2555319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Функция</a:t>
            </a:r>
            <a:endParaRPr lang="ru-RU" sz="2400" b="1" dirty="0" smtClean="0">
              <a:solidFill>
                <a:srgbClr val="00B050"/>
              </a:solidFill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591506" y="1436928"/>
            <a:ext cx="1372527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Вопрос</a:t>
            </a:r>
            <a:endParaRPr lang="ru-RU" sz="2000" b="1" dirty="0" smtClean="0">
              <a:solidFill>
                <a:schemeClr val="accent2"/>
              </a:solidFill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588413" y="2004089"/>
            <a:ext cx="2491961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Начальная форма</a:t>
            </a:r>
            <a:endParaRPr lang="ru-RU" sz="2000" b="1" dirty="0" smtClean="0">
              <a:solidFill>
                <a:schemeClr val="accent2"/>
              </a:solidFill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583916" y="3124166"/>
            <a:ext cx="2381580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455A64"/>
                </a:solidFill>
              </a:rPr>
              <a:t>Постоянные</a:t>
            </a:r>
            <a:endParaRPr lang="ru-RU" sz="2000" b="1" dirty="0" smtClean="0">
              <a:solidFill>
                <a:srgbClr val="455A64"/>
              </a:solidFill>
            </a:endParaRPr>
          </a:p>
        </p:txBody>
      </p:sp>
      <p:sp>
        <p:nvSpPr>
          <p:cNvPr id="22" name="Текст 2"/>
          <p:cNvSpPr txBox="1">
            <a:spLocks/>
          </p:cNvSpPr>
          <p:nvPr/>
        </p:nvSpPr>
        <p:spPr>
          <a:xfrm>
            <a:off x="583916" y="3722739"/>
            <a:ext cx="2381580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455A64"/>
                </a:solidFill>
              </a:rPr>
              <a:t>Непостоянные</a:t>
            </a:r>
            <a:endParaRPr lang="ru-RU" sz="2000" b="1" dirty="0" smtClean="0">
              <a:solidFill>
                <a:srgbClr val="455A64"/>
              </a:solidFill>
            </a:endParaRP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3288667" y="3106249"/>
            <a:ext cx="788224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ид,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5" name="Текст 2"/>
          <p:cNvSpPr txBox="1">
            <a:spLocks/>
          </p:cNvSpPr>
          <p:nvPr/>
        </p:nvSpPr>
        <p:spPr>
          <a:xfrm>
            <a:off x="3332216" y="3706395"/>
            <a:ext cx="1635569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Наклонение,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7" name="Текст 2"/>
          <p:cNvSpPr txBox="1">
            <a:spLocks/>
          </p:cNvSpPr>
          <p:nvPr/>
        </p:nvSpPr>
        <p:spPr>
          <a:xfrm>
            <a:off x="4759520" y="3706395"/>
            <a:ext cx="1051969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время,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8" name="Текст 2"/>
          <p:cNvSpPr txBox="1">
            <a:spLocks/>
          </p:cNvSpPr>
          <p:nvPr/>
        </p:nvSpPr>
        <p:spPr>
          <a:xfrm>
            <a:off x="5530790" y="3706395"/>
            <a:ext cx="1507261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лицо/род,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256709" y="905380"/>
            <a:ext cx="5709870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Действие или состояние предмета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Текст 2"/>
          <p:cNvSpPr txBox="1">
            <a:spLocks/>
          </p:cNvSpPr>
          <p:nvPr/>
        </p:nvSpPr>
        <p:spPr>
          <a:xfrm>
            <a:off x="3285250" y="1409763"/>
            <a:ext cx="1543305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что делать?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40" name="Текст 2"/>
          <p:cNvSpPr txBox="1">
            <a:spLocks/>
          </p:cNvSpPr>
          <p:nvPr/>
        </p:nvSpPr>
        <p:spPr>
          <a:xfrm>
            <a:off x="3332217" y="4266898"/>
            <a:ext cx="3778268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Любой член предложения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3262470" y="1996049"/>
            <a:ext cx="5486243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= неопределённая форма (инфинитив)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8" name="Текст 2"/>
          <p:cNvSpPr txBox="1">
            <a:spLocks/>
          </p:cNvSpPr>
          <p:nvPr/>
        </p:nvSpPr>
        <p:spPr>
          <a:xfrm>
            <a:off x="4636001" y="1409763"/>
            <a:ext cx="2595794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что сделать?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5" name="Текст 2"/>
          <p:cNvSpPr txBox="1">
            <a:spLocks/>
          </p:cNvSpPr>
          <p:nvPr/>
        </p:nvSpPr>
        <p:spPr>
          <a:xfrm>
            <a:off x="3843986" y="3106249"/>
            <a:ext cx="1584031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спряжение,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7" name="Текст 2"/>
          <p:cNvSpPr txBox="1">
            <a:spLocks/>
          </p:cNvSpPr>
          <p:nvPr/>
        </p:nvSpPr>
        <p:spPr>
          <a:xfrm>
            <a:off x="5138092" y="3106249"/>
            <a:ext cx="1839070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озвратность,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6713342" y="3106249"/>
            <a:ext cx="1767808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переходность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34" name="Текст 2"/>
          <p:cNvSpPr txBox="1">
            <a:spLocks/>
          </p:cNvSpPr>
          <p:nvPr/>
        </p:nvSpPr>
        <p:spPr>
          <a:xfrm>
            <a:off x="6670190" y="3706395"/>
            <a:ext cx="1507261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</a:rPr>
              <a:t>число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7" grpId="0"/>
      <p:bldP spid="38" grpId="0"/>
      <p:bldP spid="39" grpId="0"/>
      <p:bldP spid="40" grpId="0"/>
      <p:bldP spid="24" grpId="0"/>
      <p:bldP spid="28" grpId="0"/>
      <p:bldP spid="25" grpId="0"/>
      <p:bldP spid="27" grpId="0"/>
      <p:bldP spid="30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434265" y="1562592"/>
            <a:ext cx="8281987" cy="3277696"/>
          </a:xfrm>
          <a:prstGeom prst="roundRect">
            <a:avLst/>
          </a:prstGeom>
          <a:solidFill>
            <a:srgbClr val="DADEE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ru-RU" sz="2800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18695" y="918090"/>
            <a:ext cx="8713786" cy="544830"/>
          </a:xfrm>
          <a:prstGeom prst="round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600" i="1" dirty="0" smtClean="0"/>
              <a:t>Кажется, наш знакомый </a:t>
            </a:r>
            <a:r>
              <a:rPr lang="ru-RU" sz="2600" i="1" dirty="0" smtClean="0">
                <a:solidFill>
                  <a:srgbClr val="00B050"/>
                </a:solidFill>
              </a:rPr>
              <a:t>обиделся</a:t>
            </a:r>
            <a:r>
              <a:rPr lang="ru-RU" sz="2600" i="1" dirty="0" smtClean="0"/>
              <a:t> на нас.</a:t>
            </a:r>
            <a:endParaRPr lang="ru-RU" sz="2600" i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19765" y="1562592"/>
            <a:ext cx="6033345" cy="523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200" i="1" dirty="0" smtClean="0">
                <a:solidFill>
                  <a:schemeClr val="tx1"/>
                </a:solidFill>
              </a:rPr>
              <a:t>Обиделся </a:t>
            </a:r>
            <a:r>
              <a:rPr lang="ru-RU" sz="2200" dirty="0" smtClean="0">
                <a:solidFill>
                  <a:schemeClr val="tx1"/>
                </a:solidFill>
              </a:rPr>
              <a:t>– глагол. 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19765" y="2321712"/>
            <a:ext cx="7418207" cy="523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solidFill>
                  <a:schemeClr val="tx1"/>
                </a:solidFill>
              </a:rPr>
              <a:t> (</a:t>
            </a:r>
            <a:r>
              <a:rPr lang="ru-RU" sz="2200" dirty="0" smtClean="0">
                <a:solidFill>
                  <a:schemeClr val="tx1"/>
                </a:solidFill>
              </a:rPr>
              <a:t>Что сделал?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i="1" dirty="0" smtClean="0">
                <a:solidFill>
                  <a:schemeClr val="tx1"/>
                </a:solidFill>
              </a:rPr>
              <a:t>обиделся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/>
                </a:solidFill>
              </a:rPr>
              <a:t>    Н. ф. – обидеться.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19765" y="3301040"/>
            <a:ext cx="5689544" cy="523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Пост. – сов. в., </a:t>
            </a:r>
            <a:r>
              <a:rPr lang="en-US" sz="2200" dirty="0" smtClean="0">
                <a:solidFill>
                  <a:schemeClr val="tx1"/>
                </a:solidFill>
              </a:rPr>
              <a:t>II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спр</a:t>
            </a:r>
            <a:r>
              <a:rPr lang="ru-RU" sz="2200" dirty="0" smtClean="0">
                <a:solidFill>
                  <a:schemeClr val="tx1"/>
                </a:solidFill>
              </a:rPr>
              <a:t>., </a:t>
            </a:r>
            <a:r>
              <a:rPr lang="ru-RU" sz="2200" dirty="0" err="1" smtClean="0">
                <a:solidFill>
                  <a:schemeClr val="tx1"/>
                </a:solidFill>
              </a:rPr>
              <a:t>возвр</a:t>
            </a:r>
            <a:r>
              <a:rPr lang="ru-RU" sz="2200" dirty="0" smtClean="0">
                <a:solidFill>
                  <a:schemeClr val="tx1"/>
                </a:solidFill>
              </a:rPr>
              <a:t>., непер. </a:t>
            </a:r>
          </a:p>
          <a:p>
            <a:pPr>
              <a:lnSpc>
                <a:spcPct val="150000"/>
              </a:lnSpc>
            </a:pPr>
            <a:r>
              <a:rPr lang="ru-RU" sz="2200" dirty="0" err="1" smtClean="0">
                <a:solidFill>
                  <a:schemeClr val="tx1"/>
                </a:solidFill>
              </a:rPr>
              <a:t>непост</a:t>
            </a:r>
            <a:r>
              <a:rPr lang="ru-RU" sz="2200" dirty="0" smtClean="0">
                <a:solidFill>
                  <a:schemeClr val="tx1"/>
                </a:solidFill>
              </a:rPr>
              <a:t>. – изъяв. накл., пр. </a:t>
            </a:r>
            <a:r>
              <a:rPr lang="ru-RU" sz="2200" dirty="0" err="1" smtClean="0">
                <a:solidFill>
                  <a:schemeClr val="tx1"/>
                </a:solidFill>
              </a:rPr>
              <a:t>вр</a:t>
            </a:r>
            <a:r>
              <a:rPr lang="ru-RU" sz="2200" dirty="0" smtClean="0">
                <a:solidFill>
                  <a:schemeClr val="tx1"/>
                </a:solidFill>
              </a:rPr>
              <a:t>., м. р., ед. ч.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19765" y="4060160"/>
            <a:ext cx="7629408" cy="523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Знакомый (</a:t>
            </a:r>
            <a:r>
              <a:rPr lang="ru-RU" sz="2200" spc="100" dirty="0" smtClean="0">
                <a:solidFill>
                  <a:schemeClr val="tx1"/>
                </a:solidFill>
              </a:rPr>
              <a:t>что сделал?</a:t>
            </a:r>
            <a:r>
              <a:rPr lang="ru-RU" sz="2200" dirty="0" smtClean="0">
                <a:solidFill>
                  <a:schemeClr val="tx1"/>
                </a:solidFill>
              </a:rPr>
              <a:t>) </a:t>
            </a:r>
            <a:r>
              <a:rPr lang="ru-RU" sz="2200" i="1" dirty="0" smtClean="0">
                <a:solidFill>
                  <a:schemeClr val="tx1"/>
                </a:solidFill>
              </a:rPr>
              <a:t>обиделся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65027" y="192572"/>
            <a:ext cx="5773003" cy="740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238C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Разберём глагол! </a:t>
            </a:r>
            <a:endParaRPr lang="ru-RU" sz="2800" dirty="0">
              <a:solidFill>
                <a:srgbClr val="238C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326082" y="4572757"/>
            <a:ext cx="1260000" cy="93142"/>
            <a:chOff x="6322030" y="4725305"/>
            <a:chExt cx="1260000" cy="9314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6322030" y="4725305"/>
              <a:ext cx="1260000" cy="0"/>
            </a:xfrm>
            <a:prstGeom prst="line">
              <a:avLst/>
            </a:prstGeom>
            <a:ln w="19050">
              <a:solidFill>
                <a:srgbClr val="238C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322030" y="4818447"/>
              <a:ext cx="1260000" cy="0"/>
            </a:xfrm>
            <a:prstGeom prst="line">
              <a:avLst/>
            </a:prstGeom>
            <a:ln w="19050">
              <a:solidFill>
                <a:srgbClr val="238C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87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6" grpId="0"/>
      <p:bldP spid="19" grpId="0"/>
      <p:bldP spid="20" grpId="0" build="p"/>
      <p:bldP spid="21" grpId="0" build="p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2"/>
          <p:cNvSpPr txBox="1">
            <a:spLocks/>
          </p:cNvSpPr>
          <p:nvPr/>
        </p:nvSpPr>
        <p:spPr>
          <a:xfrm>
            <a:off x="962338" y="386472"/>
            <a:ext cx="7215112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Глагол</a:t>
            </a:r>
            <a:endParaRPr lang="ru-RU" sz="32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62482" y="1193484"/>
            <a:ext cx="3904429" cy="923051"/>
          </a:xfrm>
          <a:prstGeom prst="roundRect">
            <a:avLst>
              <a:gd name="adj" fmla="val 33055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Действие или состояние предмета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9402" y="1404274"/>
            <a:ext cx="1809962" cy="5316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Что делать?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40029" y="1433004"/>
            <a:ext cx="2086827" cy="5316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Что сделать?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587440" y="2656646"/>
            <a:ext cx="8099360" cy="1888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ru-RU" sz="2400" dirty="0" smtClean="0">
              <a:solidFill>
                <a:srgbClr val="5D6C89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5D6C89"/>
                </a:solidFill>
              </a:rPr>
              <a:t>Неопределённая форма глагола (инфинитив)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rgbClr val="5D6C89"/>
                </a:solidFill>
              </a:rPr>
              <a:t>Показателем инфинитива являются суффиксы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-</a:t>
            </a:r>
            <a:r>
              <a:rPr lang="ru-RU" sz="2400" i="1" dirty="0" err="1" smtClean="0">
                <a:solidFill>
                  <a:srgbClr val="FF0000"/>
                </a:solidFill>
              </a:rPr>
              <a:t>ть</a:t>
            </a:r>
            <a:r>
              <a:rPr lang="ru-RU" sz="2400" i="1" dirty="0" smtClean="0">
                <a:solidFill>
                  <a:srgbClr val="FF0000"/>
                </a:solidFill>
              </a:rPr>
              <a:t>, -</a:t>
            </a:r>
            <a:r>
              <a:rPr lang="ru-RU" sz="2400" i="1" dirty="0" err="1" smtClean="0">
                <a:solidFill>
                  <a:srgbClr val="FF0000"/>
                </a:solidFill>
              </a:rPr>
              <a:t>ти</a:t>
            </a:r>
            <a:r>
              <a:rPr lang="ru-RU" sz="2400" i="1" dirty="0" smtClean="0">
                <a:solidFill>
                  <a:srgbClr val="FF0000"/>
                </a:solidFill>
              </a:rPr>
              <a:t>, -</a:t>
            </a:r>
            <a:r>
              <a:rPr lang="ru-RU" sz="2400" i="1" dirty="0" err="1" smtClean="0">
                <a:solidFill>
                  <a:srgbClr val="FF0000"/>
                </a:solidFill>
              </a:rPr>
              <a:t>чь</a:t>
            </a:r>
            <a:r>
              <a:rPr lang="ru-RU" sz="2400" i="1" dirty="0" smtClean="0">
                <a:solidFill>
                  <a:srgbClr val="FF0000"/>
                </a:solidFill>
              </a:rPr>
              <a:t>, -</a:t>
            </a:r>
            <a:r>
              <a:rPr lang="ru-RU" sz="2400" i="1" dirty="0" err="1" smtClean="0">
                <a:solidFill>
                  <a:srgbClr val="FF0000"/>
                </a:solidFill>
              </a:rPr>
              <a:t>сть</a:t>
            </a:r>
            <a:r>
              <a:rPr lang="ru-RU" sz="2400" i="1" dirty="0" smtClean="0">
                <a:solidFill>
                  <a:srgbClr val="FF0000"/>
                </a:solidFill>
              </a:rPr>
              <a:t>, -</a:t>
            </a:r>
            <a:r>
              <a:rPr lang="ru-RU" sz="2400" i="1" dirty="0" err="1" smtClean="0">
                <a:solidFill>
                  <a:srgbClr val="FF0000"/>
                </a:solidFill>
              </a:rPr>
              <a:t>сти</a:t>
            </a:r>
            <a:endParaRPr lang="ru-RU" sz="2400" i="1" dirty="0" smtClean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484383" y="2116535"/>
            <a:ext cx="5667" cy="540111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7739343" y="2042385"/>
            <a:ext cx="5667" cy="540111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7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5" grpId="0" animBg="1"/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524111" y="1015801"/>
            <a:ext cx="4188956" cy="4133407"/>
          </a:xfrm>
          <a:prstGeom prst="rect">
            <a:avLst/>
          </a:prstGeom>
          <a:solidFill>
            <a:srgbClr val="7D8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5288" y="1010093"/>
            <a:ext cx="4174606" cy="4133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2"/>
          <p:cNvSpPr txBox="1">
            <a:spLocks/>
          </p:cNvSpPr>
          <p:nvPr/>
        </p:nvSpPr>
        <p:spPr>
          <a:xfrm>
            <a:off x="962338" y="386472"/>
            <a:ext cx="7215112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Глагол</a:t>
            </a:r>
            <a:endParaRPr lang="ru-RU" sz="3200" b="1" dirty="0" smtClean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572001" y="1010093"/>
            <a:ext cx="0" cy="4133407"/>
          </a:xfrm>
          <a:prstGeom prst="line">
            <a:avLst/>
          </a:prstGeom>
          <a:ln w="28575">
            <a:solidFill>
              <a:srgbClr val="5D6C8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163405" y="1023011"/>
            <a:ext cx="2638372" cy="5316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Постоянные</a:t>
            </a:r>
            <a:endParaRPr lang="ru-RU" sz="28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44461" y="1010091"/>
            <a:ext cx="2860159" cy="531627"/>
          </a:xfrm>
          <a:prstGeom prst="roundRect">
            <a:avLst>
              <a:gd name="adj" fmla="val 50000"/>
            </a:avLst>
          </a:prstGeom>
          <a:solidFill>
            <a:srgbClr val="5D6C89"/>
          </a:solidFill>
          <a:ln>
            <a:solidFill>
              <a:srgbClr val="5D6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Непостоянные</a:t>
            </a:r>
            <a:endParaRPr lang="ru-RU" sz="2800" dirty="0"/>
          </a:p>
        </p:txBody>
      </p:sp>
      <p:sp>
        <p:nvSpPr>
          <p:cNvPr id="29" name="Текст 2"/>
          <p:cNvSpPr txBox="1">
            <a:spLocks/>
          </p:cNvSpPr>
          <p:nvPr/>
        </p:nvSpPr>
        <p:spPr>
          <a:xfrm>
            <a:off x="866681" y="1895902"/>
            <a:ext cx="3949369" cy="404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solidFill>
                  <a:srgbClr val="5D6C89"/>
                </a:solidFill>
              </a:rPr>
              <a:t>Спряжение (</a:t>
            </a:r>
            <a:r>
              <a:rPr lang="en-US" sz="1900" dirty="0" smtClean="0">
                <a:solidFill>
                  <a:srgbClr val="5D6C89"/>
                </a:solidFill>
              </a:rPr>
              <a:t>I</a:t>
            </a:r>
            <a:r>
              <a:rPr lang="ru-RU" sz="1900" dirty="0" smtClean="0">
                <a:solidFill>
                  <a:srgbClr val="5D6C89"/>
                </a:solidFill>
              </a:rPr>
              <a:t> и </a:t>
            </a:r>
            <a:r>
              <a:rPr lang="en-US" sz="1900" dirty="0" smtClean="0">
                <a:solidFill>
                  <a:srgbClr val="5D6C89"/>
                </a:solidFill>
              </a:rPr>
              <a:t>II</a:t>
            </a:r>
            <a:r>
              <a:rPr lang="ru-RU" sz="1900" dirty="0" smtClean="0">
                <a:solidFill>
                  <a:srgbClr val="5D6C89"/>
                </a:solidFill>
              </a:rPr>
              <a:t>)</a:t>
            </a: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851336" y="2604729"/>
            <a:ext cx="2904658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solidFill>
                  <a:srgbClr val="5D6C89"/>
                </a:solidFill>
              </a:rPr>
              <a:t>Совершенный вид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5D6C89"/>
                </a:solidFill>
              </a:rPr>
              <a:t>Несовершенный вид</a:t>
            </a:r>
            <a:endParaRPr lang="ru-RU" sz="1900" b="1" dirty="0" smtClean="0">
              <a:solidFill>
                <a:srgbClr val="5D6C89"/>
              </a:solidFill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911069" y="3365354"/>
            <a:ext cx="2573884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solidFill>
                  <a:srgbClr val="5D6C89"/>
                </a:solidFill>
              </a:rPr>
              <a:t>Переходность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5D6C89"/>
                </a:solidFill>
              </a:rPr>
              <a:t>Непереходность</a:t>
            </a:r>
          </a:p>
        </p:txBody>
      </p:sp>
      <p:sp>
        <p:nvSpPr>
          <p:cNvPr id="38" name="Стрелка углом 37"/>
          <p:cNvSpPr/>
          <p:nvPr/>
        </p:nvSpPr>
        <p:spPr>
          <a:xfrm flipV="1">
            <a:off x="589686" y="2006659"/>
            <a:ext cx="208157" cy="706747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5D6C89"/>
          </a:solidFill>
          <a:ln>
            <a:solidFill>
              <a:srgbClr val="5D6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 углом 38"/>
          <p:cNvSpPr/>
          <p:nvPr/>
        </p:nvSpPr>
        <p:spPr>
          <a:xfrm flipV="1">
            <a:off x="589686" y="1419667"/>
            <a:ext cx="208157" cy="706747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5D6C89"/>
          </a:solidFill>
          <a:ln>
            <a:solidFill>
              <a:srgbClr val="5D6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flipV="1">
            <a:off x="589686" y="2575234"/>
            <a:ext cx="219772" cy="864000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5D6C89"/>
          </a:solidFill>
          <a:ln>
            <a:solidFill>
              <a:srgbClr val="5D6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 flipV="1">
            <a:off x="589686" y="3300400"/>
            <a:ext cx="211038" cy="946607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5D6C89"/>
          </a:solidFill>
          <a:ln>
            <a:solidFill>
              <a:srgbClr val="5D6C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Текст 2"/>
          <p:cNvSpPr txBox="1">
            <a:spLocks/>
          </p:cNvSpPr>
          <p:nvPr/>
        </p:nvSpPr>
        <p:spPr>
          <a:xfrm>
            <a:off x="5186330" y="1652032"/>
            <a:ext cx="2189028" cy="417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solidFill>
                  <a:srgbClr val="FFC000"/>
                </a:solidFill>
              </a:rPr>
              <a:t>Наклонение</a:t>
            </a:r>
          </a:p>
        </p:txBody>
      </p:sp>
      <p:sp>
        <p:nvSpPr>
          <p:cNvPr id="43" name="Стрелка углом 42"/>
          <p:cNvSpPr/>
          <p:nvPr/>
        </p:nvSpPr>
        <p:spPr>
          <a:xfrm flipV="1">
            <a:off x="4904618" y="1440781"/>
            <a:ext cx="208156" cy="484630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Текст 2"/>
          <p:cNvSpPr txBox="1">
            <a:spLocks/>
          </p:cNvSpPr>
          <p:nvPr/>
        </p:nvSpPr>
        <p:spPr>
          <a:xfrm>
            <a:off x="5186330" y="2263366"/>
            <a:ext cx="3679632" cy="417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rgbClr val="FFC000"/>
                </a:solidFill>
              </a:rPr>
              <a:t>изъявительное,</a:t>
            </a:r>
          </a:p>
          <a:p>
            <a:r>
              <a:rPr lang="ru-RU" sz="1900" dirty="0" smtClean="0">
                <a:solidFill>
                  <a:srgbClr val="FFC000"/>
                </a:solidFill>
              </a:rPr>
              <a:t>условное, повелительное</a:t>
            </a:r>
          </a:p>
        </p:txBody>
      </p:sp>
      <p:sp>
        <p:nvSpPr>
          <p:cNvPr id="45" name="Текст 2"/>
          <p:cNvSpPr txBox="1">
            <a:spLocks/>
          </p:cNvSpPr>
          <p:nvPr/>
        </p:nvSpPr>
        <p:spPr>
          <a:xfrm>
            <a:off x="5262127" y="2643384"/>
            <a:ext cx="2165204" cy="417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solidFill>
                  <a:srgbClr val="FFC000"/>
                </a:solidFill>
              </a:rPr>
              <a:t>Время</a:t>
            </a:r>
          </a:p>
        </p:txBody>
      </p:sp>
      <p:sp>
        <p:nvSpPr>
          <p:cNvPr id="46" name="Стрелка углом 45"/>
          <p:cNvSpPr/>
          <p:nvPr/>
        </p:nvSpPr>
        <p:spPr>
          <a:xfrm flipV="1">
            <a:off x="4904216" y="1496739"/>
            <a:ext cx="256296" cy="1333401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Текст 2"/>
          <p:cNvSpPr txBox="1">
            <a:spLocks/>
          </p:cNvSpPr>
          <p:nvPr/>
        </p:nvSpPr>
        <p:spPr>
          <a:xfrm>
            <a:off x="962338" y="4125979"/>
            <a:ext cx="2573884" cy="502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solidFill>
                  <a:srgbClr val="5D6C89"/>
                </a:solidFill>
              </a:rPr>
              <a:t>Возвратность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5D6C89"/>
                </a:solidFill>
              </a:rPr>
              <a:t>Невозвратность</a:t>
            </a:r>
          </a:p>
        </p:txBody>
      </p:sp>
      <p:sp>
        <p:nvSpPr>
          <p:cNvPr id="36" name="Текст 2"/>
          <p:cNvSpPr txBox="1">
            <a:spLocks/>
          </p:cNvSpPr>
          <p:nvPr/>
        </p:nvSpPr>
        <p:spPr>
          <a:xfrm>
            <a:off x="5327874" y="3230346"/>
            <a:ext cx="4302789" cy="417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rgbClr val="FFC000"/>
                </a:solidFill>
              </a:rPr>
              <a:t>настоящее,</a:t>
            </a:r>
          </a:p>
          <a:p>
            <a:r>
              <a:rPr lang="ru-RU" sz="1900" dirty="0" smtClean="0">
                <a:solidFill>
                  <a:srgbClr val="FFC000"/>
                </a:solidFill>
              </a:rPr>
              <a:t>прошедшее, будущее</a:t>
            </a:r>
          </a:p>
        </p:txBody>
      </p:sp>
      <p:sp>
        <p:nvSpPr>
          <p:cNvPr id="37" name="Текст 2"/>
          <p:cNvSpPr txBox="1">
            <a:spLocks/>
          </p:cNvSpPr>
          <p:nvPr/>
        </p:nvSpPr>
        <p:spPr>
          <a:xfrm>
            <a:off x="5283866" y="3648122"/>
            <a:ext cx="2165204" cy="417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solidFill>
                  <a:srgbClr val="FFC000"/>
                </a:solidFill>
              </a:rPr>
              <a:t>Лицо</a:t>
            </a:r>
          </a:p>
        </p:txBody>
      </p:sp>
      <p:sp>
        <p:nvSpPr>
          <p:cNvPr id="48" name="Стрелка углом 47"/>
          <p:cNvSpPr/>
          <p:nvPr/>
        </p:nvSpPr>
        <p:spPr>
          <a:xfrm flipV="1">
            <a:off x="4904216" y="2501476"/>
            <a:ext cx="278035" cy="1333401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Текст 2"/>
          <p:cNvSpPr txBox="1">
            <a:spLocks/>
          </p:cNvSpPr>
          <p:nvPr/>
        </p:nvSpPr>
        <p:spPr>
          <a:xfrm>
            <a:off x="5262127" y="4038119"/>
            <a:ext cx="2165204" cy="417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solidFill>
                  <a:srgbClr val="FFC000"/>
                </a:solidFill>
              </a:rPr>
              <a:t>Число</a:t>
            </a:r>
          </a:p>
        </p:txBody>
      </p:sp>
      <p:sp>
        <p:nvSpPr>
          <p:cNvPr id="50" name="Стрелка углом 49"/>
          <p:cNvSpPr/>
          <p:nvPr/>
        </p:nvSpPr>
        <p:spPr>
          <a:xfrm flipV="1">
            <a:off x="4902560" y="3773703"/>
            <a:ext cx="204735" cy="521323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Текст 2"/>
          <p:cNvSpPr txBox="1">
            <a:spLocks/>
          </p:cNvSpPr>
          <p:nvPr/>
        </p:nvSpPr>
        <p:spPr>
          <a:xfrm>
            <a:off x="5262127" y="4416579"/>
            <a:ext cx="2165204" cy="417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solidFill>
                  <a:srgbClr val="FFC000"/>
                </a:solidFill>
              </a:rPr>
              <a:t>Род</a:t>
            </a:r>
          </a:p>
        </p:txBody>
      </p:sp>
      <p:sp>
        <p:nvSpPr>
          <p:cNvPr id="52" name="Стрелка углом 51"/>
          <p:cNvSpPr/>
          <p:nvPr/>
        </p:nvSpPr>
        <p:spPr>
          <a:xfrm flipV="1">
            <a:off x="4902560" y="4157109"/>
            <a:ext cx="204735" cy="521323"/>
          </a:xfrm>
          <a:prstGeom prst="bentArrow">
            <a:avLst>
              <a:gd name="adj1" fmla="val 2965"/>
              <a:gd name="adj2" fmla="val 10796"/>
              <a:gd name="adj3" fmla="val 25000"/>
              <a:gd name="adj4" fmla="val 23101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Выноска 1 52"/>
          <p:cNvSpPr/>
          <p:nvPr/>
        </p:nvSpPr>
        <p:spPr>
          <a:xfrm>
            <a:off x="6188151" y="4444358"/>
            <a:ext cx="2262715" cy="581503"/>
          </a:xfrm>
          <a:prstGeom prst="borderCallout1">
            <a:avLst>
              <a:gd name="adj1" fmla="val 39711"/>
              <a:gd name="adj2" fmla="val -2562"/>
              <a:gd name="adj3" fmla="val 37060"/>
              <a:gd name="adj4" fmla="val -1398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В прошедшем времени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29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build="p"/>
      <p:bldP spid="32" grpId="0" uiExpand="1" build="p"/>
      <p:bldP spid="38" grpId="0" animBg="1"/>
      <p:bldP spid="39" grpId="0" animBg="1"/>
      <p:bldP spid="40" grpId="0" animBg="1"/>
      <p:bldP spid="41" grpId="0" animBg="1"/>
      <p:bldP spid="42" grpId="0" build="p"/>
      <p:bldP spid="43" grpId="0" animBg="1"/>
      <p:bldP spid="44" grpId="0" build="p"/>
      <p:bldP spid="45" grpId="0" build="p"/>
      <p:bldP spid="46" grpId="0" animBg="1"/>
      <p:bldP spid="31" grpId="0" uiExpand="1" build="p" bldLvl="2"/>
      <p:bldP spid="36" grpId="0" build="p"/>
      <p:bldP spid="37" grpId="0" build="p"/>
      <p:bldP spid="48" grpId="0" animBg="1"/>
      <p:bldP spid="49" grpId="0" build="p"/>
      <p:bldP spid="50" grpId="0" animBg="1"/>
      <p:bldP spid="51" grpId="0" build="p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395288" y="126000"/>
            <a:ext cx="8280400" cy="629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5D6C89"/>
                </a:solidFill>
              </a:rPr>
              <a:t>Спряжение – изменение глаголов по лицам и числам.</a:t>
            </a:r>
            <a:endParaRPr lang="ru-RU" sz="2400" b="1" dirty="0" smtClean="0">
              <a:solidFill>
                <a:srgbClr val="5D6C89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987675" y="1811151"/>
            <a:ext cx="3239340" cy="1309178"/>
          </a:xfrm>
          <a:prstGeom prst="wedgeRoundRectCallout">
            <a:avLst>
              <a:gd name="adj1" fmla="val 2345"/>
              <a:gd name="adj2" fmla="val 81424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При спряжении различаются личные окончания глаголов.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1330" y="1812766"/>
            <a:ext cx="2016345" cy="3065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200" i="1" dirty="0" smtClean="0">
                <a:solidFill>
                  <a:srgbClr val="00B050"/>
                </a:solidFill>
              </a:rPr>
              <a:t>-у, -ю</a:t>
            </a:r>
            <a:endParaRPr lang="ru-RU" sz="2200" i="1" dirty="0">
              <a:solidFill>
                <a:srgbClr val="00B05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1330" y="2285359"/>
            <a:ext cx="2016345" cy="3065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200" i="1" dirty="0" smtClean="0">
                <a:solidFill>
                  <a:srgbClr val="00B050"/>
                </a:solidFill>
              </a:rPr>
              <a:t>-ешь</a:t>
            </a:r>
            <a:endParaRPr lang="ru-RU" sz="2200" i="1" dirty="0">
              <a:solidFill>
                <a:srgbClr val="00B05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1330" y="2757952"/>
            <a:ext cx="2016345" cy="3065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200" i="1" dirty="0" smtClean="0">
                <a:solidFill>
                  <a:srgbClr val="00B050"/>
                </a:solidFill>
              </a:rPr>
              <a:t>-</a:t>
            </a:r>
            <a:r>
              <a:rPr lang="ru-RU" sz="2200" i="1" dirty="0" err="1" smtClean="0">
                <a:solidFill>
                  <a:srgbClr val="00B050"/>
                </a:solidFill>
              </a:rPr>
              <a:t>ет</a:t>
            </a:r>
            <a:endParaRPr lang="ru-RU" sz="2200" i="1" dirty="0">
              <a:solidFill>
                <a:srgbClr val="00B05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1330" y="3230545"/>
            <a:ext cx="2016345" cy="3065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200" i="1" dirty="0" smtClean="0">
                <a:solidFill>
                  <a:srgbClr val="00B050"/>
                </a:solidFill>
              </a:rPr>
              <a:t>-ем</a:t>
            </a:r>
            <a:endParaRPr lang="ru-RU" sz="2200" i="1" dirty="0">
              <a:solidFill>
                <a:srgbClr val="00B05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71330" y="3703138"/>
            <a:ext cx="2016345" cy="3065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200" i="1" dirty="0" smtClean="0">
                <a:solidFill>
                  <a:srgbClr val="00B050"/>
                </a:solidFill>
              </a:rPr>
              <a:t>-</a:t>
            </a:r>
            <a:r>
              <a:rPr lang="ru-RU" sz="2200" i="1" dirty="0" err="1" smtClean="0">
                <a:solidFill>
                  <a:srgbClr val="00B050"/>
                </a:solidFill>
              </a:rPr>
              <a:t>ете</a:t>
            </a:r>
            <a:endParaRPr lang="ru-RU" sz="2200" i="1" dirty="0">
              <a:solidFill>
                <a:srgbClr val="00B05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1330" y="4175733"/>
            <a:ext cx="2016345" cy="3065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200" i="1" dirty="0" smtClean="0">
                <a:solidFill>
                  <a:srgbClr val="00B050"/>
                </a:solidFill>
              </a:rPr>
              <a:t>-</a:t>
            </a:r>
            <a:r>
              <a:rPr lang="ru-RU" sz="2200" i="1" dirty="0" err="1" smtClean="0">
                <a:solidFill>
                  <a:srgbClr val="00B050"/>
                </a:solidFill>
              </a:rPr>
              <a:t>ут</a:t>
            </a:r>
            <a:r>
              <a:rPr lang="ru-RU" sz="2200" i="1" dirty="0" smtClean="0">
                <a:solidFill>
                  <a:srgbClr val="00B050"/>
                </a:solidFill>
              </a:rPr>
              <a:t>, -ют</a:t>
            </a:r>
            <a:endParaRPr lang="ru-RU" sz="2200" i="1" dirty="0">
              <a:solidFill>
                <a:srgbClr val="00B05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983827" y="1852010"/>
            <a:ext cx="2016345" cy="3065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200" i="1" dirty="0" smtClean="0">
                <a:solidFill>
                  <a:schemeClr val="accent2"/>
                </a:solidFill>
              </a:rPr>
              <a:t>-у, -ю</a:t>
            </a:r>
            <a:endParaRPr lang="ru-RU" sz="2200" i="1" dirty="0">
              <a:solidFill>
                <a:schemeClr val="accent2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83827" y="2324603"/>
            <a:ext cx="2016345" cy="3065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200" i="1" dirty="0" smtClean="0">
                <a:solidFill>
                  <a:schemeClr val="accent2"/>
                </a:solidFill>
              </a:rPr>
              <a:t>-ишь</a:t>
            </a:r>
            <a:endParaRPr lang="ru-RU" sz="2200" i="1" dirty="0">
              <a:solidFill>
                <a:schemeClr val="accent2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83827" y="2797196"/>
            <a:ext cx="2016345" cy="3065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200" i="1" dirty="0" smtClean="0">
                <a:solidFill>
                  <a:schemeClr val="accent2"/>
                </a:solidFill>
              </a:rPr>
              <a:t>-</a:t>
            </a:r>
            <a:r>
              <a:rPr lang="ru-RU" sz="2200" i="1" dirty="0" err="1" smtClean="0">
                <a:solidFill>
                  <a:schemeClr val="accent2"/>
                </a:solidFill>
              </a:rPr>
              <a:t>ит</a:t>
            </a:r>
            <a:endParaRPr lang="ru-RU" sz="2200" i="1" dirty="0">
              <a:solidFill>
                <a:schemeClr val="accent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83827" y="3269789"/>
            <a:ext cx="2016345" cy="3065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200" i="1" dirty="0" smtClean="0">
                <a:solidFill>
                  <a:schemeClr val="accent2"/>
                </a:solidFill>
              </a:rPr>
              <a:t>-им</a:t>
            </a:r>
            <a:endParaRPr lang="ru-RU" sz="2200" i="1" dirty="0">
              <a:solidFill>
                <a:schemeClr val="accent2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83827" y="3742382"/>
            <a:ext cx="2016345" cy="3065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200" i="1" dirty="0" smtClean="0">
                <a:solidFill>
                  <a:schemeClr val="accent2"/>
                </a:solidFill>
              </a:rPr>
              <a:t>-</a:t>
            </a:r>
            <a:r>
              <a:rPr lang="ru-RU" sz="2200" i="1" dirty="0" err="1" smtClean="0">
                <a:solidFill>
                  <a:schemeClr val="accent2"/>
                </a:solidFill>
              </a:rPr>
              <a:t>ите</a:t>
            </a:r>
            <a:endParaRPr lang="ru-RU" sz="2200" i="1" dirty="0">
              <a:solidFill>
                <a:schemeClr val="accent2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83827" y="4214977"/>
            <a:ext cx="2016345" cy="3065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200" i="1" dirty="0" smtClean="0">
                <a:solidFill>
                  <a:schemeClr val="accent2"/>
                </a:solidFill>
              </a:rPr>
              <a:t>-</a:t>
            </a:r>
            <a:r>
              <a:rPr lang="ru-RU" sz="2200" i="1" dirty="0" err="1" smtClean="0">
                <a:solidFill>
                  <a:schemeClr val="accent2"/>
                </a:solidFill>
              </a:rPr>
              <a:t>ат</a:t>
            </a:r>
            <a:r>
              <a:rPr lang="ru-RU" sz="2200" i="1" dirty="0" smtClean="0">
                <a:solidFill>
                  <a:schemeClr val="accent2"/>
                </a:solidFill>
              </a:rPr>
              <a:t>, -</a:t>
            </a:r>
            <a:r>
              <a:rPr lang="ru-RU" sz="2200" i="1" dirty="0" err="1" smtClean="0">
                <a:solidFill>
                  <a:schemeClr val="accent2"/>
                </a:solidFill>
              </a:rPr>
              <a:t>ят</a:t>
            </a:r>
            <a:endParaRPr lang="ru-RU" sz="2200" i="1" dirty="0">
              <a:solidFill>
                <a:schemeClr val="accent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2779" y="1085507"/>
            <a:ext cx="2774896" cy="493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I</a:t>
            </a:r>
            <a:r>
              <a:rPr lang="en-US" sz="2400" b="1" dirty="0" smtClean="0">
                <a:solidFill>
                  <a:srgbClr val="00B050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+mj-lt"/>
              </a:rPr>
              <a:t>спряжение</a:t>
            </a:r>
            <a:endParaRPr lang="ru-RU" sz="2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67532" y="1004074"/>
            <a:ext cx="2509935" cy="57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II</a:t>
            </a:r>
            <a:r>
              <a:rPr lang="ru-RU" sz="2400" b="1" i="1" dirty="0" smtClean="0">
                <a:solidFill>
                  <a:schemeClr val="accent2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+mj-lt"/>
              </a:rPr>
              <a:t>спряжение</a:t>
            </a:r>
            <a:endParaRPr lang="ru-RU" sz="24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273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762335" y="256138"/>
            <a:ext cx="7610453" cy="629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D6C89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Исключения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5D6C89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93104" y="1029442"/>
            <a:ext cx="2774896" cy="493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1B2C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II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1B2C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спряжение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951B2C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9814" y="1621256"/>
            <a:ext cx="329475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Смотреть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обидеть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видеть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</a:t>
            </a:r>
          </a:p>
          <a:p>
            <a:pPr marL="0" marR="0" lvl="0" indent="0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ненавидеть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терпеть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</a:t>
            </a:r>
          </a:p>
          <a:p>
            <a:pPr marL="0" marR="0" lvl="0" indent="0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зависеть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вертеть, слышать,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гнать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дышать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держать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381" y="1621256"/>
            <a:ext cx="2182634" cy="39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Брить, стелить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0411" y="1006728"/>
            <a:ext cx="2774896" cy="493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спряжение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3567165" y="1561666"/>
            <a:ext cx="1994357" cy="710295"/>
          </a:xfrm>
          <a:prstGeom prst="leftRightArrow">
            <a:avLst>
              <a:gd name="adj1" fmla="val 69004"/>
              <a:gd name="adj2" fmla="val 33425"/>
            </a:avLst>
          </a:prstGeom>
          <a:solidFill>
            <a:srgbClr val="5D6C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+ приставки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2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13" grpId="0" uiExpand="1" build="p"/>
      <p:bldP spid="14" grpId="0"/>
      <p:bldP spid="1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2"/>
          <p:cNvSpPr txBox="1">
            <a:spLocks/>
          </p:cNvSpPr>
          <p:nvPr/>
        </p:nvSpPr>
        <p:spPr>
          <a:xfrm>
            <a:off x="395288" y="376487"/>
            <a:ext cx="8280400" cy="899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solidFill>
                  <a:srgbClr val="5D6C89"/>
                </a:solidFill>
              </a:rPr>
              <a:t>Нужно различать спряжение переходных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5D6C89"/>
                </a:solidFill>
              </a:rPr>
              <a:t>и непереходных глаголов.</a:t>
            </a:r>
            <a:endParaRPr lang="ru-RU" sz="2800" b="1" dirty="0" smtClean="0">
              <a:solidFill>
                <a:srgbClr val="5D6C8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0937" y="1519536"/>
            <a:ext cx="2182634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i="1" dirty="0" smtClean="0"/>
              <a:t>обессил</a:t>
            </a:r>
            <a:r>
              <a:rPr lang="ru-RU" sz="2400" i="1" dirty="0" smtClean="0">
                <a:solidFill>
                  <a:srgbClr val="00B050"/>
                </a:solidFill>
              </a:rPr>
              <a:t>е</a:t>
            </a:r>
            <a:r>
              <a:rPr lang="ru-RU" sz="2400" i="1" dirty="0" smtClean="0"/>
              <a:t>ть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93571" y="1512176"/>
            <a:ext cx="2182634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i="1" dirty="0" smtClean="0"/>
              <a:t>обессил</a:t>
            </a:r>
            <a:r>
              <a:rPr lang="ru-RU" sz="2400" i="1" dirty="0" smtClean="0">
                <a:solidFill>
                  <a:srgbClr val="C00000"/>
                </a:solidFill>
              </a:rPr>
              <a:t>и</a:t>
            </a:r>
            <a:r>
              <a:rPr lang="ru-RU" sz="2400" i="1" dirty="0" smtClean="0"/>
              <a:t>ть</a:t>
            </a:r>
            <a:endParaRPr lang="ru-RU" sz="2400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95288" y="2257038"/>
            <a:ext cx="2990317" cy="97277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Непереходный глагол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30673" y="1512176"/>
            <a:ext cx="1722763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i="1" dirty="0" smtClean="0">
                <a:solidFill>
                  <a:srgbClr val="5D6C89"/>
                </a:solidFill>
              </a:rPr>
              <a:t>(самому)</a:t>
            </a:r>
            <a:endParaRPr lang="ru-RU" sz="2400" dirty="0">
              <a:solidFill>
                <a:srgbClr val="5D6C89"/>
              </a:solidFill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263368" y="2205685"/>
            <a:ext cx="3412320" cy="97277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95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Переходный глагол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10487" y="1492942"/>
            <a:ext cx="2182634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i="1" dirty="0" smtClean="0">
                <a:solidFill>
                  <a:srgbClr val="5D6C89"/>
                </a:solidFill>
              </a:rPr>
              <a:t>(кого-то)</a:t>
            </a:r>
            <a:endParaRPr lang="ru-RU" sz="2400" dirty="0">
              <a:solidFill>
                <a:srgbClr val="5D6C89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719000" y="3564089"/>
            <a:ext cx="2867969" cy="1200552"/>
          </a:xfrm>
          <a:prstGeom prst="wedgeRoundRectCallout">
            <a:avLst>
              <a:gd name="adj1" fmla="val -58182"/>
              <a:gd name="adj2" fmla="val 22175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Мы все скоро </a:t>
            </a:r>
            <a:r>
              <a:rPr lang="ru-RU" sz="2000" i="1" dirty="0" smtClean="0">
                <a:solidFill>
                  <a:schemeClr val="tx1"/>
                </a:solidFill>
              </a:rPr>
              <a:t>обессиле</a:t>
            </a:r>
            <a:r>
              <a:rPr lang="ru-RU" sz="2000" i="1" dirty="0" smtClean="0">
                <a:solidFill>
                  <a:srgbClr val="00B050"/>
                </a:solidFill>
              </a:rPr>
              <a:t>е</a:t>
            </a:r>
            <a:r>
              <a:rPr lang="ru-RU" sz="2000" i="1" dirty="0" smtClean="0">
                <a:solidFill>
                  <a:schemeClr val="tx1"/>
                </a:solidFill>
              </a:rPr>
              <a:t>м</a:t>
            </a:r>
            <a:r>
              <a:rPr lang="ru-RU" sz="2000" dirty="0" smtClean="0">
                <a:solidFill>
                  <a:schemeClr val="tx1"/>
                </a:solidFill>
              </a:rPr>
              <a:t>, изучая русский язык.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5794442" y="3564089"/>
            <a:ext cx="2763526" cy="1200552"/>
          </a:xfrm>
          <a:prstGeom prst="wedgeRoundRectCallout">
            <a:avLst>
              <a:gd name="adj1" fmla="val 57526"/>
              <a:gd name="adj2" fmla="val 10807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Мы </a:t>
            </a:r>
            <a:r>
              <a:rPr lang="ru-RU" sz="2000" i="1" dirty="0" smtClean="0">
                <a:solidFill>
                  <a:schemeClr val="tx1"/>
                </a:solidFill>
              </a:rPr>
              <a:t>обессил</a:t>
            </a:r>
            <a:r>
              <a:rPr lang="ru-RU" sz="2000" i="1" dirty="0" smtClean="0">
                <a:solidFill>
                  <a:srgbClr val="951B2C"/>
                </a:solidFill>
              </a:rPr>
              <a:t>и</a:t>
            </a:r>
            <a:r>
              <a:rPr lang="ru-RU" sz="2000" i="1" dirty="0" smtClean="0">
                <a:solidFill>
                  <a:schemeClr val="tx1"/>
                </a:solidFill>
              </a:rPr>
              <a:t>м</a:t>
            </a:r>
            <a:r>
              <a:rPr lang="ru-RU" sz="2000" dirty="0" smtClean="0">
                <a:solidFill>
                  <a:schemeClr val="tx1"/>
                </a:solidFill>
              </a:rPr>
              <a:t> всех наших врагов.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 animBg="1"/>
      <p:bldP spid="19" grpId="0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2"/>
          <p:cNvSpPr txBox="1">
            <a:spLocks/>
          </p:cNvSpPr>
          <p:nvPr/>
        </p:nvSpPr>
        <p:spPr>
          <a:xfrm>
            <a:off x="395288" y="376487"/>
            <a:ext cx="8280400" cy="899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solidFill>
                  <a:srgbClr val="5D6C89"/>
                </a:solidFill>
              </a:rPr>
              <a:t>Нужно различать спряжение переходных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5D6C89"/>
                </a:solidFill>
              </a:rPr>
              <a:t>и непереходных глаголов.</a:t>
            </a:r>
            <a:endParaRPr lang="ru-RU" sz="2800" b="1" dirty="0" smtClean="0">
              <a:solidFill>
                <a:srgbClr val="5D6C89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95288" y="1368781"/>
            <a:ext cx="3531379" cy="80093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Непереходный глагол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5412356" y="1368781"/>
            <a:ext cx="3412320" cy="80093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95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Переходный глагол</a:t>
            </a:r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1378216" y="2689959"/>
            <a:ext cx="2304439" cy="2244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осиротеть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обезлюдеть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обезножеть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обескроветь</a:t>
            </a: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6371249" y="2689959"/>
            <a:ext cx="2304439" cy="2244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осиротить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обезлюдить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обезножить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обескровить</a:t>
            </a:r>
          </a:p>
        </p:txBody>
      </p:sp>
      <p:sp>
        <p:nvSpPr>
          <p:cNvPr id="22" name="Овал 21"/>
          <p:cNvSpPr/>
          <p:nvPr/>
        </p:nvSpPr>
        <p:spPr>
          <a:xfrm>
            <a:off x="6750193" y="2239619"/>
            <a:ext cx="738919" cy="704938"/>
          </a:xfrm>
          <a:prstGeom prst="ellipse">
            <a:avLst/>
          </a:prstGeom>
          <a:solidFill>
            <a:schemeClr val="bg1"/>
          </a:solidFill>
          <a:ln>
            <a:solidFill>
              <a:srgbClr val="951B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и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821662" y="2239619"/>
            <a:ext cx="738919" cy="704938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е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 rot="21028746">
            <a:off x="4343359" y="2872738"/>
            <a:ext cx="1612614" cy="710295"/>
          </a:xfrm>
          <a:prstGeom prst="homePlate">
            <a:avLst/>
          </a:prstGeom>
          <a:solidFill>
            <a:srgbClr val="5D6C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Кого?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7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5" grpId="0" uiExpand="1" build="p"/>
      <p:bldP spid="16" grpId="0" uiExpand="1" build="p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2"/>
          <p:cNvSpPr txBox="1">
            <a:spLocks/>
          </p:cNvSpPr>
          <p:nvPr/>
        </p:nvSpPr>
        <p:spPr>
          <a:xfrm>
            <a:off x="796002" y="274123"/>
            <a:ext cx="7506036" cy="899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solidFill>
                  <a:srgbClr val="5D6C89"/>
                </a:solidFill>
              </a:rPr>
              <a:t>Мягкий знак пишется только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5D6C89"/>
                </a:solidFill>
              </a:rPr>
              <a:t>в неопределённой форме глагола.</a:t>
            </a:r>
            <a:endParaRPr lang="ru-RU" sz="2800" b="1" dirty="0" smtClean="0">
              <a:solidFill>
                <a:srgbClr val="5D6C89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0170" y="1904284"/>
            <a:ext cx="3225079" cy="5548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B050"/>
                </a:solidFill>
              </a:rPr>
              <a:t>Что делать?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7422" y="2521344"/>
            <a:ext cx="3378417" cy="5548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B050"/>
                </a:solidFill>
              </a:rPr>
              <a:t>Что сделать?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567422" y="3563614"/>
            <a:ext cx="2420253" cy="1150027"/>
          </a:xfrm>
          <a:prstGeom prst="wedgeRoundRectCallout">
            <a:avLst>
              <a:gd name="adj1" fmla="val 59158"/>
              <a:gd name="adj2" fmla="val -59054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Мягкий знак есть в вопросах. Он будет и в словах.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Текст 2"/>
          <p:cNvSpPr txBox="1">
            <a:spLocks/>
          </p:cNvSpPr>
          <p:nvPr/>
        </p:nvSpPr>
        <p:spPr>
          <a:xfrm>
            <a:off x="5141552" y="2798751"/>
            <a:ext cx="3651574" cy="2244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Коле надоело стесняться.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Ошибаться не стыдно.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На ошибках нужно учиться.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Это не может не нравиться.</a:t>
            </a:r>
          </a:p>
        </p:txBody>
      </p:sp>
    </p:spTree>
    <p:extLst>
      <p:ext uri="{BB962C8B-B14F-4D97-AF65-F5344CB8AC3E}">
        <p14:creationId xmlns:p14="http://schemas.microsoft.com/office/powerpoint/2010/main" val="13119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2" grpId="0" animBg="1"/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2"/>
          <p:cNvSpPr txBox="1">
            <a:spLocks/>
          </p:cNvSpPr>
          <p:nvPr/>
        </p:nvSpPr>
        <p:spPr>
          <a:xfrm>
            <a:off x="796002" y="274123"/>
            <a:ext cx="7506036" cy="899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solidFill>
                  <a:srgbClr val="5D6C89"/>
                </a:solidFill>
              </a:rPr>
              <a:t>Мягкий знак не пишется во всех остальных формах. </a:t>
            </a:r>
            <a:endParaRPr lang="ru-RU" sz="2800" b="1" dirty="0" smtClean="0">
              <a:solidFill>
                <a:srgbClr val="5D6C89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49623" y="1295701"/>
            <a:ext cx="3225079" cy="5548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/>
                </a:solidFill>
              </a:rPr>
              <a:t>Что делает?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36875" y="1912761"/>
            <a:ext cx="3378417" cy="5548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/>
                </a:solidFill>
              </a:rPr>
              <a:t>Что сделает?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395288" y="1329575"/>
            <a:ext cx="2433185" cy="1341949"/>
          </a:xfrm>
          <a:prstGeom prst="wedgeRoundRectCallout">
            <a:avLst>
              <a:gd name="adj1" fmla="val -2858"/>
              <a:gd name="adj2" fmla="val 63896"/>
              <a:gd name="adj3" fmla="val 16667"/>
            </a:avLst>
          </a:prstGeom>
          <a:solidFill>
            <a:schemeClr val="bg1"/>
          </a:solidFill>
          <a:ln w="15875">
            <a:solidFill>
              <a:srgbClr val="002060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Обычно это формы 3-го лица или безличные глаголы.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Текст 2"/>
          <p:cNvSpPr txBox="1">
            <a:spLocks/>
          </p:cNvSpPr>
          <p:nvPr/>
        </p:nvSpPr>
        <p:spPr>
          <a:xfrm>
            <a:off x="5165848" y="2574924"/>
            <a:ext cx="3651574" cy="2244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Нам это даже нравится.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Он довольно долго учится.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Кажется, им повезло.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i="1" dirty="0" smtClean="0">
                <a:solidFill>
                  <a:schemeClr val="tx1"/>
                </a:solidFill>
              </a:rPr>
              <a:t>Гроза скоро разразится.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45223" y="1295701"/>
            <a:ext cx="3225079" cy="5548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/>
                </a:solidFill>
              </a:rPr>
              <a:t>Что делается?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32475" y="1912761"/>
            <a:ext cx="3378417" cy="5548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2"/>
                </a:solidFill>
              </a:rPr>
              <a:t>Что сделается?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2" grpId="0" animBg="1"/>
      <p:bldP spid="23" grpId="0" build="p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16729</TotalTime>
  <Words>476</Words>
  <Application>Microsoft Office PowerPoint</Application>
  <PresentationFormat>Экран (16:9)</PresentationFormat>
  <Paragraphs>147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Merriweather</vt:lpstr>
      <vt:lpstr>Constantia</vt:lpstr>
      <vt:lpstr>Open Sans</vt:lpstr>
      <vt:lpstr>Calibri</vt:lpstr>
      <vt:lpstr>Wingdings</vt:lpstr>
      <vt:lpstr>Arial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</cp:lastModifiedBy>
  <cp:revision>2345</cp:revision>
  <dcterms:created xsi:type="dcterms:W3CDTF">2017-06-06T14:34:21Z</dcterms:created>
  <dcterms:modified xsi:type="dcterms:W3CDTF">2024-01-15T12:39:41Z</dcterms:modified>
</cp:coreProperties>
</file>